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Grp="1" noRot="1" noChangeAspect="1" noMove="1" noResize="1" noUngrp="1"/>
          </p:cNvGrpSpPr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95245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361267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25887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2271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22712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25886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25887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: Shap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4120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>
                <a:solidFill>
                  <a:srgbClr val="FFFFFF"/>
                </a:solidFill>
              </a:rPr>
              <a:t>Funkcionalna upotreba udžbenika tokom nastave na daljinu</a:t>
            </a:r>
            <a:endParaRPr lang="en-US" sz="5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Prilikom organizacije nastave na daljinu postavila sam sledeće ciljeve: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r-Latn-RS" sz="3200"/>
              <a:t>Smanjiti prisutan strah kod dece usled proglašenja vanrednog stanja</a:t>
            </a:r>
            <a:endParaRPr lang="sr-Latn-RS" sz="3200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r-Latn-RS" sz="3200"/>
              <a:t>Nastaviti sa funkcionalnom upotrebom udžbenika</a:t>
            </a:r>
            <a:endParaRPr lang="sr-Latn-R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sr-Latn-RS" dirty="0"/>
              <a:t>Kako povezati ciljeve i ostvariti ih?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654295" y="184035"/>
            <a:ext cx="4619706" cy="58573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endParaRPr lang="sr-Latn-RS"/>
          </a:p>
          <a:p>
            <a:pPr>
              <a:lnSpc>
                <a:spcPct val="90000"/>
              </a:lnSpc>
            </a:pPr>
            <a:endParaRPr lang="sr-Latn-R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sr-Latn-RS"/>
              <a:t>Znala sam da su deca uplašena, neki od </a:t>
            </a:r>
            <a:r>
              <a:rPr lang="sr-Latn-RS" dirty="0"/>
              <a:t>njih su možda i bili sami kod kuće.</a:t>
            </a:r>
            <a:endParaRPr lang="sr-Latn-RS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sr-Latn-RS" dirty="0"/>
              <a:t>Želela sam da im prenesem našu učionicu u njihove domove jer su se u njoj lepo osećali.</a:t>
            </a:r>
            <a:endParaRPr lang="sr-Latn-RS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sr-Latn-RS" dirty="0"/>
              <a:t>S druge strane udžbenik "</a:t>
            </a:r>
            <a:r>
              <a:rPr lang="sr-Latn-RS" dirty="0" err="1"/>
              <a:t>Our</a:t>
            </a:r>
            <a:r>
              <a:rPr lang="sr-Latn-RS" dirty="0"/>
              <a:t> </a:t>
            </a:r>
            <a:r>
              <a:rPr lang="sr-Latn-RS" dirty="0" err="1"/>
              <a:t>Discovery</a:t>
            </a:r>
            <a:r>
              <a:rPr lang="sr-Latn-RS" dirty="0"/>
              <a:t> Island Starter" je jako zahvalan za korišćenje i moji učenici su ga lepo prihvatili.</a:t>
            </a:r>
            <a:endParaRPr lang="sr-Latn-RS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sr-Latn-RS" dirty="0"/>
              <a:t>U početku sam pisala časove u Word-u i postavljala ih na školski sajt, ali time nisam bila zadovoljna.</a:t>
            </a:r>
            <a:endParaRPr lang="sr-Latn-RS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sr-Latn-RS" dirty="0"/>
              <a:t>Želela sam da snimam časove ali nisam imala nikakvo znanje niti dobru tehniku.</a:t>
            </a:r>
            <a:endParaRPr lang="sr-Latn-RS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sr-Latn-RS" dirty="0"/>
              <a:t>Rešila sam da krenem sa učenjem i da iskoristim to što imam.</a:t>
            </a:r>
            <a:endParaRPr lang="sr-Latn-RS"/>
          </a:p>
          <a:p>
            <a:pPr marL="0" indent="0">
              <a:lnSpc>
                <a:spcPct val="90000"/>
              </a:lnSpc>
              <a:buNone/>
            </a:pPr>
            <a:endParaRPr lang="sr-Latn-RS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sr-Latn-RS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sr-Latn-R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6"/>
          <p:cNvGrpSpPr>
            <a:grpSpLocks noGrp="1" noRot="1" noChangeAspect="1" noMove="1" noResize="1" noUngrp="1"/>
          </p:cNvGrpSpPr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6" name="Rect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1" name="Freeform: Shap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52627" y="-4"/>
            <a:ext cx="8139373" cy="6858000"/>
          </a:xfrm>
          <a:custGeom>
            <a:avLst/>
            <a:gdLst>
              <a:gd name="connsiteX0" fmla="*/ 5181344 w 8139373"/>
              <a:gd name="connsiteY0" fmla="*/ 0 h 6858000"/>
              <a:gd name="connsiteX1" fmla="*/ 8139373 w 8139373"/>
              <a:gd name="connsiteY1" fmla="*/ 0 h 6858000"/>
              <a:gd name="connsiteX2" fmla="*/ 8139373 w 8139373"/>
              <a:gd name="connsiteY2" fmla="*/ 6858000 h 6858000"/>
              <a:gd name="connsiteX3" fmla="*/ 0 w 8139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1176489"/>
            <a:ext cx="3749061" cy="1508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/>
              <a:t>Odagnati</a:t>
            </a:r>
            <a:r>
              <a:rPr lang="en-US" sz="3200" dirty="0"/>
              <a:t> </a:t>
            </a:r>
            <a:r>
              <a:rPr lang="en-US" sz="3200" dirty="0" err="1"/>
              <a:t>strah</a:t>
            </a:r>
            <a:endParaRPr lang="en-US" sz="3200" dirty="0" err="1"/>
          </a:p>
        </p:txBody>
      </p:sp>
      <p:sp>
        <p:nvSpPr>
          <p:cNvPr id="33" name="Isosceles Tri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77334" y="2795618"/>
            <a:ext cx="3749061" cy="30052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 err="1"/>
              <a:t>Kućna</a:t>
            </a:r>
            <a:r>
              <a:rPr lang="en-US" sz="1600" dirty="0"/>
              <a:t> </a:t>
            </a:r>
            <a:r>
              <a:rPr lang="en-US" sz="1600" dirty="0" err="1"/>
              <a:t>atmosfera</a:t>
            </a:r>
            <a:r>
              <a:rPr lang="en-US" sz="1600" dirty="0"/>
              <a:t> je za </a:t>
            </a:r>
            <a:r>
              <a:rPr lang="en-US" sz="1600" dirty="0" err="1"/>
              <a:t>decu</a:t>
            </a:r>
            <a:r>
              <a:rPr lang="en-US" sz="1600" dirty="0"/>
              <a:t> </a:t>
            </a:r>
            <a:r>
              <a:rPr lang="en-US" sz="1600" dirty="0" err="1"/>
              <a:t>sigurna</a:t>
            </a:r>
            <a:r>
              <a:rPr lang="en-US" sz="1600" dirty="0"/>
              <a:t> </a:t>
            </a:r>
            <a:r>
              <a:rPr lang="en-US" sz="1600" dirty="0" err="1"/>
              <a:t>sredina</a:t>
            </a:r>
            <a:r>
              <a:rPr lang="en-US" sz="1600" dirty="0"/>
              <a:t> </a:t>
            </a:r>
            <a:r>
              <a:rPr lang="en-US" sz="1600" dirty="0" err="1"/>
              <a:t>koja</a:t>
            </a:r>
            <a:r>
              <a:rPr lang="en-US" sz="1600" dirty="0"/>
              <a:t> je </a:t>
            </a:r>
            <a:r>
              <a:rPr lang="en-US" sz="1600" dirty="0" err="1"/>
              <a:t>iznenada</a:t>
            </a:r>
            <a:r>
              <a:rPr lang="en-US" sz="1600" dirty="0"/>
              <a:t> </a:t>
            </a:r>
            <a:r>
              <a:rPr lang="en-US" sz="1600" dirty="0" err="1"/>
              <a:t>dobila</a:t>
            </a:r>
            <a:r>
              <a:rPr lang="en-US" sz="1600" dirty="0"/>
              <a:t> </a:t>
            </a:r>
            <a:r>
              <a:rPr lang="en-US" sz="1600" dirty="0" err="1"/>
              <a:t>još</a:t>
            </a:r>
            <a:r>
              <a:rPr lang="en-US" sz="1600" dirty="0"/>
              <a:t> </a:t>
            </a:r>
            <a:r>
              <a:rPr lang="en-US" sz="1600" dirty="0" err="1"/>
              <a:t>jednu</a:t>
            </a:r>
            <a:r>
              <a:rPr lang="en-US" sz="1600" dirty="0"/>
              <a:t> </a:t>
            </a:r>
            <a:r>
              <a:rPr lang="en-US" sz="1600" dirty="0" err="1"/>
              <a:t>ulogu</a:t>
            </a:r>
            <a:r>
              <a:rPr lang="en-US" sz="1600" dirty="0"/>
              <a:t> – </a:t>
            </a:r>
            <a:r>
              <a:rPr lang="en-US" sz="1600" dirty="0" err="1"/>
              <a:t>postala</a:t>
            </a:r>
            <a:r>
              <a:rPr lang="en-US" sz="1600" dirty="0"/>
              <a:t> je </a:t>
            </a:r>
            <a:r>
              <a:rPr lang="en-US" sz="1600" dirty="0" err="1"/>
              <a:t>učionica</a:t>
            </a:r>
            <a:r>
              <a:rPr lang="en-US" sz="1600" dirty="0"/>
              <a:t>.</a:t>
            </a:r>
            <a:endParaRPr lang="sr-Latn-RS" dirty="0"/>
          </a:p>
          <a:p>
            <a:r>
              <a:rPr lang="en-US" sz="1600" dirty="0"/>
              <a:t>Kako </a:t>
            </a:r>
            <a:r>
              <a:rPr lang="en-US" sz="1600" err="1"/>
              <a:t>ući</a:t>
            </a:r>
            <a:r>
              <a:rPr lang="en-US" sz="1600" dirty="0"/>
              <a:t> u </a:t>
            </a:r>
            <a:r>
              <a:rPr lang="en-US" sz="1600" err="1"/>
              <a:t>svaku</a:t>
            </a:r>
            <a:r>
              <a:rPr lang="en-US" sz="1600" dirty="0"/>
              <a:t> </a:t>
            </a:r>
            <a:r>
              <a:rPr lang="en-US" sz="1600" err="1"/>
              <a:t>od</a:t>
            </a:r>
            <a:r>
              <a:rPr lang="en-US" sz="1600" dirty="0"/>
              <a:t> </a:t>
            </a:r>
            <a:r>
              <a:rPr lang="en-US" sz="1600" err="1"/>
              <a:t>tih</a:t>
            </a:r>
            <a:r>
              <a:rPr lang="en-US" sz="1600" dirty="0"/>
              <a:t> </a:t>
            </a:r>
            <a:r>
              <a:rPr lang="en-US" sz="1600"/>
              <a:t>učionica i biti </a:t>
            </a:r>
            <a:r>
              <a:rPr lang="en-US" sz="1600" err="1"/>
              <a:t>nastavnik</a:t>
            </a:r>
            <a:r>
              <a:rPr lang="en-US" sz="1600"/>
              <a:t> u </a:t>
            </a:r>
            <a:r>
              <a:rPr lang="en-US" sz="1600" err="1"/>
              <a:t>svakoj</a:t>
            </a:r>
            <a:r>
              <a:rPr lang="en-US" sz="1600" dirty="0"/>
              <a:t> </a:t>
            </a:r>
            <a:r>
              <a:rPr lang="en-US" sz="1600" err="1"/>
              <a:t>od</a:t>
            </a:r>
            <a:r>
              <a:rPr lang="en-US" sz="1600" dirty="0"/>
              <a:t> </a:t>
            </a:r>
            <a:r>
              <a:rPr lang="en-US" sz="1600" err="1"/>
              <a:t>njih</a:t>
            </a:r>
            <a:r>
              <a:rPr lang="en-US" sz="1600" dirty="0"/>
              <a:t>?</a:t>
            </a:r>
            <a:endParaRPr lang="en-US" sz="1600" dirty="0"/>
          </a:p>
          <a:p>
            <a:r>
              <a:rPr lang="en-US" sz="1600" dirty="0"/>
              <a:t>Kako </a:t>
            </a:r>
            <a:r>
              <a:rPr lang="en-US" sz="1600" err="1"/>
              <a:t>odagnati</a:t>
            </a:r>
            <a:r>
              <a:rPr lang="en-US" sz="1600" dirty="0"/>
              <a:t> </a:t>
            </a:r>
            <a:r>
              <a:rPr lang="en-US" sz="1600"/>
              <a:t>strah i biti </a:t>
            </a:r>
            <a:r>
              <a:rPr lang="en-US" sz="1600" err="1"/>
              <a:t>od</a:t>
            </a:r>
            <a:r>
              <a:rPr lang="en-US" sz="1600" dirty="0"/>
              <a:t> </a:t>
            </a:r>
            <a:r>
              <a:rPr lang="en-US" sz="1600"/>
              <a:t>koristi i deci i roditeljima</a:t>
            </a:r>
            <a:r>
              <a:rPr lang="en-US" sz="1600" dirty="0"/>
              <a:t>?</a:t>
            </a:r>
            <a:endParaRPr lang="en-US" sz="1600" dirty="0"/>
          </a:p>
          <a:p>
            <a:r>
              <a:rPr lang="en-US" sz="1600" dirty="0" err="1"/>
              <a:t>Moje</a:t>
            </a:r>
            <a:r>
              <a:rPr lang="en-US" sz="1600" dirty="0"/>
              <a:t> </a:t>
            </a:r>
            <a:r>
              <a:rPr lang="en-US" sz="1600" dirty="0" err="1"/>
              <a:t>rešenje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bili</a:t>
            </a:r>
            <a:r>
              <a:rPr lang="en-US" sz="1600" dirty="0"/>
              <a:t> video </a:t>
            </a:r>
            <a:r>
              <a:rPr lang="en-US" sz="1600" dirty="0" err="1"/>
              <a:t>časovi</a:t>
            </a:r>
            <a:r>
              <a:rPr lang="en-US" sz="1600" dirty="0"/>
              <a:t>.</a:t>
            </a:r>
            <a:endParaRPr lang="en-US" sz="1600" dirty="0"/>
          </a:p>
        </p:txBody>
      </p:sp>
      <p:sp>
        <p:nvSpPr>
          <p:cNvPr id="35" name="Freeform: Shap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96867" y="6"/>
            <a:ext cx="4831627" cy="4520011"/>
          </a:xfrm>
          <a:custGeom>
            <a:avLst/>
            <a:gdLst>
              <a:gd name="connsiteX0" fmla="*/ 0 w 4831627"/>
              <a:gd name="connsiteY0" fmla="*/ 0 h 4520011"/>
              <a:gd name="connsiteX1" fmla="*/ 4831627 w 4831627"/>
              <a:gd name="connsiteY1" fmla="*/ 0 h 4520011"/>
              <a:gd name="connsiteX2" fmla="*/ 1416677 w 4831627"/>
              <a:gd name="connsiteY2" fmla="*/ 4520011 h 45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Slika 12" descr="Slika na kojoj se nalazi snimak ekrana&#10;&#10;Opis je generisan sa veoma visokim stepenom pouzdanosti"/>
          <p:cNvPicPr>
            <a:picLocks noGrp="1" noChangeAspect="1"/>
          </p:cNvPicPr>
          <p:nvPr>
            <p:ph sz="half" idx="1"/>
          </p:nvPr>
        </p:nvPicPr>
        <p:blipFill rotWithShape="1">
          <a:blip r:embed="rId1"/>
          <a:srcRect l="4124" t="21437" r="4124" b="10976"/>
          <a:stretch>
            <a:fillRect/>
          </a:stretch>
        </p:blipFill>
        <p:spPr>
          <a:xfrm>
            <a:off x="5168778" y="820520"/>
            <a:ext cx="2104587" cy="872041"/>
          </a:xfrm>
          <a:prstGeom prst="rect">
            <a:avLst/>
          </a:prstGeom>
        </p:spPr>
      </p:pic>
      <p:pic>
        <p:nvPicPr>
          <p:cNvPr id="7" name="Slika 5" descr="Slika na kojoj se nalazi sto, medved, punjeno, mnogo&#10;&#10;Opis je generisan sa veoma visokim stepenom pouzdanost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913" y="2312894"/>
            <a:ext cx="2785614" cy="35799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sr-Latn-RS" dirty="0"/>
              <a:t>Čas - </a:t>
            </a:r>
            <a:r>
              <a:rPr lang="sr-Latn-RS" dirty="0" err="1"/>
              <a:t>I'm</a:t>
            </a:r>
            <a:r>
              <a:rPr lang="sr-Latn-RS" dirty="0"/>
              <a:t> </a:t>
            </a:r>
            <a:r>
              <a:rPr lang="sr-Latn-RS" dirty="0" err="1"/>
              <a:t>excited</a:t>
            </a:r>
            <a:r>
              <a:rPr lang="sr-Latn-RS" dirty="0"/>
              <a:t> - </a:t>
            </a:r>
            <a:r>
              <a:rPr lang="sr-Latn-RS" dirty="0" err="1"/>
              <a:t>song</a:t>
            </a:r>
            <a:endParaRPr lang="sr-Latn-RS" dirty="0" err="1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 sz="2400"/>
              <a:t>Cilj časa: Osposobljavanje učenika da koriste vokabular koji se </a:t>
            </a:r>
            <a:r>
              <a:rPr lang="sr-Latn-RS" sz="2400" dirty="0"/>
              <a:t>odnosi na izražavanje osnovnih </a:t>
            </a:r>
            <a:r>
              <a:rPr lang="sr-Latn-RS" sz="2400"/>
              <a:t>potreba, oseta i osećanja i primenjivanje istog  uz pomoć pesme</a:t>
            </a:r>
            <a:endParaRPr lang="sr-Latn-RS" sz="2400" dirty="0"/>
          </a:p>
          <a:p>
            <a:endParaRPr lang="sr-Latn-RS" sz="2400" dirty="0"/>
          </a:p>
          <a:p>
            <a:endParaRPr lang="sr-Latn-RS" dirty="0"/>
          </a:p>
        </p:txBody>
      </p:sp>
      <p:pic>
        <p:nvPicPr>
          <p:cNvPr id="4" name="Slika 4" descr="Slika na kojoj se nalazi snimak ekrana&#10;&#10;Opis je generisan sa veoma visokim stepenom pouzdanosti"/>
          <p:cNvPicPr>
            <a:picLocks noChangeAspect="1"/>
          </p:cNvPicPr>
          <p:nvPr/>
        </p:nvPicPr>
        <p:blipFill rotWithShape="1">
          <a:blip r:embed="rId1"/>
          <a:srcRect l="24111" r="31640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4" name="Isosceles Tri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Grp="1" noRot="1" noChangeAspect="1" noMove="1" noResize="1" noUngrp="1"/>
          </p:cNvGrpSpPr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Tok časa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685167" y="2160589"/>
            <a:ext cx="3720916" cy="35607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Uvodni deo časa: obnavljanje delova tela i instrukcija</a:t>
            </a:r>
            <a:endParaRPr lang="en-US"/>
          </a:p>
          <a:p>
            <a:r>
              <a:rPr lang="en-US"/>
              <a:t>Razrada: obrada pesme</a:t>
            </a:r>
            <a:endParaRPr lang="en-US"/>
          </a:p>
          <a:p>
            <a:r>
              <a:rPr lang="en-US"/>
              <a:t>Zaključak: primena vokabulara;</a:t>
            </a:r>
            <a:endParaRPr lang="en-US"/>
          </a:p>
          <a:p>
            <a:pPr marL="0" indent="0"/>
            <a:r>
              <a:rPr lang="en-US"/>
              <a:t>     Provera slušanja - pronadji grešku</a:t>
            </a:r>
            <a:endParaRPr lang="en-US"/>
          </a:p>
        </p:txBody>
      </p:sp>
      <p:pic>
        <p:nvPicPr>
          <p:cNvPr id="5" name="Slika 5" descr="Slika na kojoj se nalazi soba, frižider&#10;&#10;Opis je generisan sa veoma visokim stepenom pouzdanosti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54035" y="1882212"/>
            <a:ext cx="4602747" cy="25890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Evaluacija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/>
              <a:t>Roditelji</a:t>
            </a:r>
            <a:endParaRPr lang="sr-Latn-R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r-Latn-RS"/>
              <a:t>Davanje povratnih informacija putem Viber grupa</a:t>
            </a:r>
            <a:endParaRPr lang="sr-Latn-RS" dirty="0"/>
          </a:p>
          <a:p>
            <a:endParaRPr lang="sr-Latn-RS" dirty="0"/>
          </a:p>
          <a:p>
            <a:r>
              <a:rPr lang="sr-Latn-RS"/>
              <a:t>Popunjavanje online ankete na temu "Video časovi i nastava na daljinu"</a:t>
            </a:r>
            <a:endParaRPr lang="sr-Latn-R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/>
              <a:t>Učenici</a:t>
            </a:r>
            <a:endParaRPr lang="sr-Latn-RS"/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r-Latn-RS"/>
              <a:t>Svoje zadovoljstvo su prikazivali crtežima koje su slali putem Viber grupa</a:t>
            </a:r>
            <a:endParaRPr lang="sr-Latn-RS"/>
          </a:p>
          <a:p>
            <a:endParaRPr lang="sr-Latn-RS" dirty="0"/>
          </a:p>
        </p:txBody>
      </p:sp>
      <p:pic>
        <p:nvPicPr>
          <p:cNvPr id="7" name="Slika 7"/>
          <p:cNvPicPr>
            <a:picLocks noChangeAspect="1"/>
          </p:cNvPicPr>
          <p:nvPr/>
        </p:nvPicPr>
        <p:blipFill rotWithShape="1">
          <a:blip r:embed="rId1"/>
          <a:srcRect l="-1242" t="17133" r="6211" b="8741"/>
          <a:stretch>
            <a:fillRect/>
          </a:stretch>
        </p:blipFill>
        <p:spPr>
          <a:xfrm>
            <a:off x="5887618" y="3614468"/>
            <a:ext cx="2199568" cy="30501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Grp="1" noRot="1" noChangeAspect="1" noMove="1" noResize="1" noUngrp="1"/>
          </p:cNvGrpSpPr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: Shape 3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Samoevaluacija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Slika 5" descr="Slika na kojoj se nalazi tekst&#10;&#10;Opis je generisan sa veoma visokim stepenom pouzdanosti"/>
          <p:cNvPicPr>
            <a:picLocks noGrp="1" noChangeAspect="1"/>
          </p:cNvPicPr>
          <p:nvPr>
            <p:ph sz="half" idx="2"/>
          </p:nvPr>
        </p:nvPicPr>
        <p:blipFill rotWithShape="1">
          <a:blip r:embed="rId1"/>
          <a:srcRect l="8095" t="9326" r="4570" b="-1990"/>
          <a:stretch>
            <a:fillRect/>
          </a:stretch>
        </p:blipFill>
        <p:spPr>
          <a:xfrm rot="5400000">
            <a:off x="380587" y="1639174"/>
            <a:ext cx="4610101" cy="3668549"/>
          </a:xfrm>
          <a:prstGeom prst="rect">
            <a:avLst/>
          </a:prstGeom>
        </p:spPr>
      </p:pic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Uvek sam vodila računa o emotivnom stanju učenika, smatram da je to jedan od najbitnijih preduslova za uspešno napredovanje dece, ne samo na polju učenja, već u svim aspektima razvoja deteta i zato smatram da sam problem nastave uspešno rešila funkcionalnom upotrebom udžbenika kroz video časove.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1942</Words>
  <Application>WPS Presentation</Application>
  <PresentationFormat>Široki ekran</PresentationFormat>
  <Paragraphs>58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SimSun</vt:lpstr>
      <vt:lpstr>Wingdings</vt:lpstr>
      <vt:lpstr>Wingdings 3</vt:lpstr>
      <vt:lpstr>Arial</vt:lpstr>
      <vt:lpstr>Trebuchet MS</vt:lpstr>
      <vt:lpstr>Microsoft YaHei</vt:lpstr>
      <vt:lpstr/>
      <vt:lpstr>Arial Unicode MS</vt:lpstr>
      <vt:lpstr>Symbol</vt:lpstr>
      <vt:lpstr>Calibri</vt:lpstr>
      <vt:lpstr>Facet</vt:lpstr>
      <vt:lpstr>Funkcionalna upotreba udžbenika tokom nastave na daljinu</vt:lpstr>
      <vt:lpstr>Prilikom organizacije nastave na daljinu postavila sam sledeće ciljeve:</vt:lpstr>
      <vt:lpstr>Kako povezati ciljeve i ostvariti ih?</vt:lpstr>
      <vt:lpstr>Odagnati strah</vt:lpstr>
      <vt:lpstr>Čas - I'm excited - song</vt:lpstr>
      <vt:lpstr>Tok časa</vt:lpstr>
      <vt:lpstr>Evaluacija</vt:lpstr>
      <vt:lpstr>Samoevaluacija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Tatjana Jovanovic</cp:lastModifiedBy>
  <cp:revision>455</cp:revision>
  <dcterms:created xsi:type="dcterms:W3CDTF">2014-09-12T02:18:00Z</dcterms:created>
  <dcterms:modified xsi:type="dcterms:W3CDTF">2020-05-30T11:14:12Z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